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8" r:id="rId2"/>
    <p:sldId id="316" r:id="rId3"/>
    <p:sldId id="326" r:id="rId4"/>
    <p:sldId id="324" r:id="rId5"/>
    <p:sldId id="327" r:id="rId6"/>
    <p:sldId id="319" r:id="rId7"/>
    <p:sldId id="325" r:id="rId8"/>
    <p:sldId id="320" r:id="rId9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55" autoAdjust="0"/>
    <p:restoredTop sz="96422" autoAdjust="0"/>
  </p:normalViewPr>
  <p:slideViewPr>
    <p:cSldViewPr snapToGrid="0" snapToObjects="1">
      <p:cViewPr varScale="1">
        <p:scale>
          <a:sx n="193" d="100"/>
          <a:sy n="193" d="100"/>
        </p:scale>
        <p:origin x="1158" y="168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93" d="100"/>
          <a:sy n="93" d="100"/>
        </p:scale>
        <p:origin x="402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5840F7-DFE7-E042-84E9-D4116E3249C8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9D8525-BCC3-8C4F-B394-615655EA6FC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846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63"/>
            <a:ext cx="7772400" cy="1225021"/>
          </a:xfrm>
        </p:spPr>
        <p:txBody>
          <a:bodyPr/>
          <a:lstStyle/>
          <a:p>
            <a:r>
              <a:rPr lang="de-D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3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2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0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9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Click to edit Master subtitle style</a:t>
            </a: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458200" y="5195888"/>
            <a:ext cx="621506" cy="303212"/>
          </a:xfrm>
          <a:prstGeom prst="rect">
            <a:avLst/>
          </a:prstGeom>
        </p:spPr>
        <p:txBody>
          <a:bodyPr/>
          <a:lstStyle>
            <a:lvl1pPr algn="ctr">
              <a:defRPr sz="108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65328469-D399-41C8-BA1D-6937AF2A53C9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09526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927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73"/>
            <a:ext cx="2057400" cy="4876271"/>
          </a:xfrm>
        </p:spPr>
        <p:txBody>
          <a:bodyPr vert="eaVert"/>
          <a:lstStyle/>
          <a:p>
            <a:r>
              <a:rPr lang="de-D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2" y="228873"/>
            <a:ext cx="6019800" cy="4876271"/>
          </a:xfrm>
        </p:spPr>
        <p:txBody>
          <a:bodyPr vert="eaVert"/>
          <a:lstStyle/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316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31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25"/>
            <a:ext cx="7772400" cy="1135063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de-D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869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3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0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47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34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21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08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2953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24516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2" y="1333500"/>
            <a:ext cx="4038600" cy="377163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465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8"/>
            <a:ext cx="4040188" cy="53313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69" indent="0">
              <a:buNone/>
              <a:defRPr sz="1500" b="1"/>
            </a:lvl2pPr>
            <a:lvl3pPr marL="685739" indent="0">
              <a:buNone/>
              <a:defRPr sz="1350" b="1"/>
            </a:lvl3pPr>
            <a:lvl4pPr marL="1028606" indent="0">
              <a:buNone/>
              <a:defRPr sz="1200" b="1"/>
            </a:lvl4pPr>
            <a:lvl5pPr marL="1371477" indent="0">
              <a:buNone/>
              <a:defRPr sz="1200" b="1"/>
            </a:lvl5pPr>
            <a:lvl6pPr marL="1714346" indent="0">
              <a:buNone/>
              <a:defRPr sz="1200" b="1"/>
            </a:lvl6pPr>
            <a:lvl7pPr marL="2057216" indent="0">
              <a:buNone/>
              <a:defRPr sz="1200" b="1"/>
            </a:lvl7pPr>
            <a:lvl8pPr marL="2400084" indent="0">
              <a:buNone/>
              <a:defRPr sz="1200" b="1"/>
            </a:lvl8pPr>
            <a:lvl9pPr marL="2742953" indent="0">
              <a:buNone/>
              <a:defRPr sz="1200" b="1"/>
            </a:lvl9pPr>
          </a:lstStyle>
          <a:p>
            <a:pPr lvl="0"/>
            <a:r>
              <a:rPr lang="de-D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279268"/>
            <a:ext cx="4041775" cy="53313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69" indent="0">
              <a:buNone/>
              <a:defRPr sz="1500" b="1"/>
            </a:lvl2pPr>
            <a:lvl3pPr marL="685739" indent="0">
              <a:buNone/>
              <a:defRPr sz="1350" b="1"/>
            </a:lvl3pPr>
            <a:lvl4pPr marL="1028606" indent="0">
              <a:buNone/>
              <a:defRPr sz="1200" b="1"/>
            </a:lvl4pPr>
            <a:lvl5pPr marL="1371477" indent="0">
              <a:buNone/>
              <a:defRPr sz="1200" b="1"/>
            </a:lvl5pPr>
            <a:lvl6pPr marL="1714346" indent="0">
              <a:buNone/>
              <a:defRPr sz="1200" b="1"/>
            </a:lvl6pPr>
            <a:lvl7pPr marL="2057216" indent="0">
              <a:buNone/>
              <a:defRPr sz="1200" b="1"/>
            </a:lvl7pPr>
            <a:lvl8pPr marL="2400084" indent="0">
              <a:buNone/>
              <a:defRPr sz="1200" b="1"/>
            </a:lvl8pPr>
            <a:lvl9pPr marL="2742953" indent="0">
              <a:buNone/>
              <a:defRPr sz="1200" b="1"/>
            </a:lvl9pPr>
          </a:lstStyle>
          <a:p>
            <a:pPr lvl="0"/>
            <a:r>
              <a:rPr lang="de-D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812396"/>
            <a:ext cx="4041775" cy="329274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803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267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7768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27549"/>
            <a:ext cx="3008313" cy="968375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de-D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195920"/>
            <a:ext cx="3008313" cy="3909219"/>
          </a:xfrm>
        </p:spPr>
        <p:txBody>
          <a:bodyPr/>
          <a:lstStyle>
            <a:lvl1pPr marL="0" indent="0">
              <a:buNone/>
              <a:defRPr sz="1050"/>
            </a:lvl1pPr>
            <a:lvl2pPr marL="342869" indent="0">
              <a:buNone/>
              <a:defRPr sz="900"/>
            </a:lvl2pPr>
            <a:lvl3pPr marL="685739" indent="0">
              <a:buNone/>
              <a:defRPr sz="750"/>
            </a:lvl3pPr>
            <a:lvl4pPr marL="1028606" indent="0">
              <a:buNone/>
              <a:defRPr sz="675"/>
            </a:lvl4pPr>
            <a:lvl5pPr marL="1371477" indent="0">
              <a:buNone/>
              <a:defRPr sz="675"/>
            </a:lvl5pPr>
            <a:lvl6pPr marL="1714346" indent="0">
              <a:buNone/>
              <a:defRPr sz="675"/>
            </a:lvl6pPr>
            <a:lvl7pPr marL="2057216" indent="0">
              <a:buNone/>
              <a:defRPr sz="675"/>
            </a:lvl7pPr>
            <a:lvl8pPr marL="2400084" indent="0">
              <a:buNone/>
              <a:defRPr sz="675"/>
            </a:lvl8pPr>
            <a:lvl9pPr marL="2742953" indent="0">
              <a:buNone/>
              <a:defRPr sz="675"/>
            </a:lvl9pPr>
          </a:lstStyle>
          <a:p>
            <a:pPr lvl="0"/>
            <a:r>
              <a:rPr lang="de-DE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4178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de-D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2400"/>
            </a:lvl1pPr>
            <a:lvl2pPr marL="342869" indent="0">
              <a:buNone/>
              <a:defRPr sz="2100"/>
            </a:lvl2pPr>
            <a:lvl3pPr marL="685739" indent="0">
              <a:buNone/>
              <a:defRPr sz="1800"/>
            </a:lvl3pPr>
            <a:lvl4pPr marL="1028606" indent="0">
              <a:buNone/>
              <a:defRPr sz="1500"/>
            </a:lvl4pPr>
            <a:lvl5pPr marL="1371477" indent="0">
              <a:buNone/>
              <a:defRPr sz="1500"/>
            </a:lvl5pPr>
            <a:lvl6pPr marL="1714346" indent="0">
              <a:buNone/>
              <a:defRPr sz="1500"/>
            </a:lvl6pPr>
            <a:lvl7pPr marL="2057216" indent="0">
              <a:buNone/>
              <a:defRPr sz="1500"/>
            </a:lvl7pPr>
            <a:lvl8pPr marL="2400084" indent="0">
              <a:buNone/>
              <a:defRPr sz="1500"/>
            </a:lvl8pPr>
            <a:lvl9pPr marL="2742953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050"/>
            </a:lvl1pPr>
            <a:lvl2pPr marL="342869" indent="0">
              <a:buNone/>
              <a:defRPr sz="900"/>
            </a:lvl2pPr>
            <a:lvl3pPr marL="685739" indent="0">
              <a:buNone/>
              <a:defRPr sz="750"/>
            </a:lvl3pPr>
            <a:lvl4pPr marL="1028606" indent="0">
              <a:buNone/>
              <a:defRPr sz="675"/>
            </a:lvl4pPr>
            <a:lvl5pPr marL="1371477" indent="0">
              <a:buNone/>
              <a:defRPr sz="675"/>
            </a:lvl5pPr>
            <a:lvl6pPr marL="1714346" indent="0">
              <a:buNone/>
              <a:defRPr sz="675"/>
            </a:lvl6pPr>
            <a:lvl7pPr marL="2057216" indent="0">
              <a:buNone/>
              <a:defRPr sz="675"/>
            </a:lvl7pPr>
            <a:lvl8pPr marL="2400084" indent="0">
              <a:buNone/>
              <a:defRPr sz="675"/>
            </a:lvl8pPr>
            <a:lvl9pPr marL="2742953" indent="0">
              <a:buNone/>
              <a:defRPr sz="675"/>
            </a:lvl9pPr>
          </a:lstStyle>
          <a:p>
            <a:pPr lvl="0"/>
            <a:r>
              <a:rPr lang="de-DE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111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5551844" y="5019588"/>
            <a:ext cx="3315331" cy="5909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80" b="1" dirty="0" smtClean="0">
                <a:solidFill>
                  <a:schemeClr val="bg1">
                    <a:lumMod val="65000"/>
                  </a:schemeClr>
                </a:solidFill>
              </a:rPr>
              <a:t>Annual Meeting </a:t>
            </a:r>
            <a:r>
              <a:rPr lang="en-US" sz="1080" b="1" dirty="0" smtClean="0">
                <a:solidFill>
                  <a:schemeClr val="bg1">
                    <a:lumMod val="65000"/>
                  </a:schemeClr>
                </a:solidFill>
              </a:rPr>
              <a:t>2024 </a:t>
            </a:r>
            <a:r>
              <a:rPr lang="en-US" sz="1080" b="1" dirty="0" smtClean="0">
                <a:solidFill>
                  <a:schemeClr val="bg1">
                    <a:lumMod val="65000"/>
                  </a:schemeClr>
                </a:solidFill>
              </a:rPr>
              <a:t>DFG</a:t>
            </a:r>
            <a:r>
              <a:rPr lang="en-US" sz="1080" b="1" baseline="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080" b="1" dirty="0">
                <a:solidFill>
                  <a:schemeClr val="bg1">
                    <a:lumMod val="65000"/>
                  </a:schemeClr>
                </a:solidFill>
              </a:rPr>
              <a:t>SPP 2122 2</a:t>
            </a:r>
            <a:r>
              <a:rPr lang="en-US" sz="1080" b="1" baseline="30000" dirty="0">
                <a:solidFill>
                  <a:schemeClr val="bg1">
                    <a:lumMod val="65000"/>
                  </a:schemeClr>
                </a:solidFill>
              </a:rPr>
              <a:t>nd</a:t>
            </a:r>
            <a:r>
              <a:rPr lang="en-US" sz="1080" b="1" dirty="0">
                <a:solidFill>
                  <a:schemeClr val="bg1">
                    <a:lumMod val="65000"/>
                  </a:schemeClr>
                </a:solidFill>
              </a:rPr>
              <a:t> Funding</a:t>
            </a:r>
            <a:r>
              <a:rPr lang="en-US" sz="1080" b="1" baseline="0" dirty="0">
                <a:solidFill>
                  <a:schemeClr val="bg1">
                    <a:lumMod val="65000"/>
                  </a:schemeClr>
                </a:solidFill>
              </a:rPr>
              <a:t> Period</a:t>
            </a:r>
            <a:r>
              <a:rPr lang="en-US" sz="1080" b="1" dirty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en-US" sz="1080" b="1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1080" b="1" dirty="0">
                <a:solidFill>
                  <a:schemeClr val="bg1">
                    <a:lumMod val="65000"/>
                  </a:schemeClr>
                </a:solidFill>
              </a:rPr>
              <a:t>“Materials for Additive Manufacturing”</a:t>
            </a:r>
          </a:p>
          <a:p>
            <a:pPr algn="ctr"/>
            <a:r>
              <a:rPr lang="en-US" sz="1080" b="1" dirty="0">
                <a:solidFill>
                  <a:schemeClr val="bg1">
                    <a:lumMod val="65000"/>
                  </a:schemeClr>
                </a:solidFill>
              </a:rPr>
              <a:t>March </a:t>
            </a:r>
            <a:r>
              <a:rPr lang="en-US" sz="1080" b="1" dirty="0" smtClean="0">
                <a:solidFill>
                  <a:schemeClr val="bg1">
                    <a:lumMod val="65000"/>
                  </a:schemeClr>
                </a:solidFill>
              </a:rPr>
              <a:t>11-23, 2024</a:t>
            </a:r>
            <a:endParaRPr lang="de-DE" sz="108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9" name="Picture 7">
            <a:extLst>
              <a:ext uri="{FF2B5EF4-FFF2-40B4-BE49-F238E27FC236}">
                <a16:creationId xmlns:a16="http://schemas.microsoft.com/office/drawing/2014/main" id="{D0037611-97D4-46FF-B49C-C3CCF07F315E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1965" y="5173325"/>
            <a:ext cx="2764113" cy="353033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2B56DD35-6320-47BD-A236-D6539273B10D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50406" y="5106522"/>
            <a:ext cx="2342658" cy="570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005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342869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53" indent="-257153" algn="l" defTabSz="342869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62" indent="-214293" algn="l" defTabSz="342869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174" indent="-171435" algn="l" defTabSz="342869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42" indent="-171435" algn="l" defTabSz="342869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911" indent="-171435" algn="l" defTabSz="342869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780" indent="-171435" algn="l" defTabSz="342869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49" indent="-171435" algn="l" defTabSz="342869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20" indent="-171435" algn="l" defTabSz="342869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387" indent="-171435" algn="l" defTabSz="342869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86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69" algn="l" defTabSz="34286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39" algn="l" defTabSz="34286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06" algn="l" defTabSz="34286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77" algn="l" defTabSz="34286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46" algn="l" defTabSz="34286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16" algn="l" defTabSz="34286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084" algn="l" defTabSz="34286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53" algn="l" defTabSz="34286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-123267"/>
            <a:ext cx="8229600" cy="2280659"/>
          </a:xfrm>
        </p:spPr>
        <p:txBody>
          <a:bodyPr>
            <a:noAutofit/>
          </a:bodyPr>
          <a:lstStyle/>
          <a:p>
            <a:r>
              <a:rPr lang="en-US" sz="2880" b="1" dirty="0"/>
              <a:t>Title of the </a:t>
            </a:r>
            <a:r>
              <a:rPr lang="en-US" sz="2880" b="1" dirty="0" smtClean="0"/>
              <a:t>Project</a:t>
            </a:r>
            <a:endParaRPr lang="en-US" sz="288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1742775"/>
            <a:ext cx="8229600" cy="217803"/>
          </a:xfrm>
          <a:prstGeom prst="rect">
            <a:avLst/>
          </a:prstGeom>
        </p:spPr>
      </p:pic>
      <p:sp>
        <p:nvSpPr>
          <p:cNvPr id="5" name="AutoShape 2" descr="Image result for universität duisburg-essen"/>
          <p:cNvSpPr>
            <a:spLocks noChangeAspect="1" noChangeArrowheads="1"/>
          </p:cNvSpPr>
          <p:nvPr/>
        </p:nvSpPr>
        <p:spPr bwMode="auto">
          <a:xfrm>
            <a:off x="1259681" y="-942975"/>
            <a:ext cx="8515350" cy="2564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de-DE" sz="1350"/>
          </a:p>
        </p:txBody>
      </p:sp>
      <p:sp>
        <p:nvSpPr>
          <p:cNvPr id="6" name="AutoShape 4" descr="Image result for universität duisburg-essen"/>
          <p:cNvSpPr>
            <a:spLocks noChangeAspect="1" noChangeArrowheads="1"/>
          </p:cNvSpPr>
          <p:nvPr/>
        </p:nvSpPr>
        <p:spPr bwMode="auto">
          <a:xfrm>
            <a:off x="1373981" y="-828675"/>
            <a:ext cx="8515350" cy="2564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de-DE" sz="135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767E0741-F2B9-4DBC-AD84-CAF8ACE525EC}"/>
              </a:ext>
            </a:extLst>
          </p:cNvPr>
          <p:cNvSpPr txBox="1">
            <a:spLocks/>
          </p:cNvSpPr>
          <p:nvPr/>
        </p:nvSpPr>
        <p:spPr>
          <a:xfrm>
            <a:off x="1104721" y="2175460"/>
            <a:ext cx="6934559" cy="2280659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b="1" dirty="0"/>
          </a:p>
          <a:p>
            <a:r>
              <a:rPr lang="en-US" sz="2400" b="1" dirty="0" smtClean="0"/>
              <a:t>Name </a:t>
            </a:r>
            <a:r>
              <a:rPr lang="en-US" sz="2400" b="1" dirty="0"/>
              <a:t>and </a:t>
            </a:r>
            <a:r>
              <a:rPr lang="en-US" sz="2400" b="1" dirty="0" smtClean="0"/>
              <a:t>picture </a:t>
            </a:r>
            <a:r>
              <a:rPr lang="en-US" sz="2400" b="1" dirty="0"/>
              <a:t>of </a:t>
            </a:r>
            <a:r>
              <a:rPr lang="en-US" sz="2400" b="1" dirty="0" smtClean="0"/>
              <a:t>PI, Affiliation</a:t>
            </a:r>
            <a:endParaRPr lang="en-US" sz="2400" b="1" dirty="0"/>
          </a:p>
          <a:p>
            <a:endParaRPr lang="en-US" sz="2400" b="1" dirty="0"/>
          </a:p>
          <a:p>
            <a:r>
              <a:rPr lang="de-DE" sz="2400" b="1" dirty="0"/>
              <a:t>Name(s) and </a:t>
            </a:r>
            <a:r>
              <a:rPr lang="de-DE" sz="2400" b="1" dirty="0" err="1"/>
              <a:t>picture</a:t>
            </a:r>
            <a:r>
              <a:rPr lang="de-DE" sz="2400" b="1" dirty="0"/>
              <a:t>(s) </a:t>
            </a:r>
            <a:r>
              <a:rPr lang="de-DE" sz="2400" b="1" dirty="0" err="1"/>
              <a:t>of</a:t>
            </a:r>
            <a:r>
              <a:rPr lang="de-DE" sz="2400" b="1" dirty="0"/>
              <a:t> </a:t>
            </a:r>
            <a:r>
              <a:rPr lang="de-DE" sz="2400" b="1" dirty="0" err="1"/>
              <a:t>PhD</a:t>
            </a:r>
            <a:r>
              <a:rPr lang="de-DE" sz="2400" b="1" dirty="0"/>
              <a:t> </a:t>
            </a:r>
            <a:r>
              <a:rPr lang="de-DE" sz="2400" b="1" dirty="0" err="1"/>
              <a:t>student</a:t>
            </a:r>
            <a:r>
              <a:rPr lang="de-DE" sz="2400" b="1" dirty="0"/>
              <a:t>(s)</a:t>
            </a:r>
            <a:endParaRPr lang="en-US" sz="2400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28469-D399-41C8-BA1D-6937AF2A53C9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998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5">
            <a:extLst>
              <a:ext uri="{FF2B5EF4-FFF2-40B4-BE49-F238E27FC236}">
                <a16:creationId xmlns:a16="http://schemas.microsoft.com/office/drawing/2014/main" id="{8F5882F0-B9E2-4232-970B-62C26DB23C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831404"/>
            <a:ext cx="8229600" cy="217803"/>
          </a:xfrm>
          <a:prstGeom prst="rect">
            <a:avLst/>
          </a:prstGeom>
        </p:spPr>
      </p:pic>
      <p:sp>
        <p:nvSpPr>
          <p:cNvPr id="5" name="TextBox 26">
            <a:extLst>
              <a:ext uri="{FF2B5EF4-FFF2-40B4-BE49-F238E27FC236}">
                <a16:creationId xmlns:a16="http://schemas.microsoft.com/office/drawing/2014/main" id="{A3E342CF-9FDA-4356-A569-B110ADD5A504}"/>
              </a:ext>
            </a:extLst>
          </p:cNvPr>
          <p:cNvSpPr txBox="1"/>
          <p:nvPr/>
        </p:nvSpPr>
        <p:spPr>
          <a:xfrm>
            <a:off x="581851" y="335145"/>
            <a:ext cx="34012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/>
              <a:t>Motivation ad </a:t>
            </a:r>
            <a:r>
              <a:rPr lang="de-DE" sz="2400" b="1" dirty="0" err="1" smtClean="0"/>
              <a:t>Objectives</a:t>
            </a:r>
            <a:endParaRPr lang="de-DE" sz="2400" b="1" dirty="0"/>
          </a:p>
        </p:txBody>
      </p:sp>
      <p:sp>
        <p:nvSpPr>
          <p:cNvPr id="38" name="TextBox 26">
            <a:extLst>
              <a:ext uri="{FF2B5EF4-FFF2-40B4-BE49-F238E27FC236}">
                <a16:creationId xmlns:a16="http://schemas.microsoft.com/office/drawing/2014/main" id="{946E62F5-34F9-4344-930E-739AD8F58B9F}"/>
              </a:ext>
            </a:extLst>
          </p:cNvPr>
          <p:cNvSpPr txBox="1"/>
          <p:nvPr/>
        </p:nvSpPr>
        <p:spPr>
          <a:xfrm>
            <a:off x="581854" y="1092968"/>
            <a:ext cx="5244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>
                <a:solidFill>
                  <a:schemeClr val="bg1">
                    <a:lumMod val="50000"/>
                  </a:schemeClr>
                </a:solidFill>
              </a:rPr>
              <a:t>What</a:t>
            </a:r>
            <a:r>
              <a:rPr lang="de-DE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b="1" dirty="0" err="1">
                <a:solidFill>
                  <a:schemeClr val="bg1">
                    <a:lumMod val="50000"/>
                  </a:schemeClr>
                </a:solidFill>
              </a:rPr>
              <a:t>are</a:t>
            </a:r>
            <a:r>
              <a:rPr lang="de-DE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b="1" dirty="0" err="1">
                <a:solidFill>
                  <a:schemeClr val="bg1">
                    <a:lumMod val="50000"/>
                  </a:schemeClr>
                </a:solidFill>
              </a:rPr>
              <a:t>motivation</a:t>
            </a:r>
            <a:r>
              <a:rPr lang="de-DE" b="1" dirty="0">
                <a:solidFill>
                  <a:schemeClr val="bg1">
                    <a:lumMod val="50000"/>
                  </a:schemeClr>
                </a:solidFill>
              </a:rPr>
              <a:t> and </a:t>
            </a:r>
            <a:r>
              <a:rPr lang="de-DE" b="1" dirty="0" err="1">
                <a:solidFill>
                  <a:schemeClr val="bg1">
                    <a:lumMod val="50000"/>
                  </a:schemeClr>
                </a:solidFill>
              </a:rPr>
              <a:t>objectives</a:t>
            </a:r>
            <a:r>
              <a:rPr lang="de-DE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b="1" dirty="0" err="1">
                <a:solidFill>
                  <a:schemeClr val="bg1">
                    <a:lumMod val="50000"/>
                  </a:schemeClr>
                </a:solidFill>
              </a:rPr>
              <a:t>of</a:t>
            </a:r>
            <a:r>
              <a:rPr lang="de-DE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b="1" dirty="0" err="1">
                <a:solidFill>
                  <a:schemeClr val="bg1">
                    <a:lumMod val="50000"/>
                  </a:schemeClr>
                </a:solidFill>
              </a:rPr>
              <a:t>your</a:t>
            </a:r>
            <a:r>
              <a:rPr lang="de-DE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b="1" dirty="0" err="1">
                <a:solidFill>
                  <a:schemeClr val="bg1">
                    <a:lumMod val="50000"/>
                  </a:schemeClr>
                </a:solidFill>
              </a:rPr>
              <a:t>project</a:t>
            </a:r>
            <a:r>
              <a:rPr lang="de-DE" b="1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  <a:endParaRPr lang="de-DE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28469-D399-41C8-BA1D-6937AF2A53C9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3232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5">
            <a:extLst>
              <a:ext uri="{FF2B5EF4-FFF2-40B4-BE49-F238E27FC236}">
                <a16:creationId xmlns:a16="http://schemas.microsoft.com/office/drawing/2014/main" id="{8F5882F0-B9E2-4232-970B-62C26DB23C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831404"/>
            <a:ext cx="8229600" cy="217803"/>
          </a:xfrm>
          <a:prstGeom prst="rect">
            <a:avLst/>
          </a:prstGeom>
        </p:spPr>
      </p:pic>
      <p:sp>
        <p:nvSpPr>
          <p:cNvPr id="5" name="TextBox 26">
            <a:extLst>
              <a:ext uri="{FF2B5EF4-FFF2-40B4-BE49-F238E27FC236}">
                <a16:creationId xmlns:a16="http://schemas.microsoft.com/office/drawing/2014/main" id="{A3E342CF-9FDA-4356-A569-B110ADD5A504}"/>
              </a:ext>
            </a:extLst>
          </p:cNvPr>
          <p:cNvSpPr txBox="1"/>
          <p:nvPr/>
        </p:nvSpPr>
        <p:spPr>
          <a:xfrm>
            <a:off x="581851" y="335145"/>
            <a:ext cx="11035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err="1" smtClean="0"/>
              <a:t>Results</a:t>
            </a:r>
            <a:endParaRPr lang="de-DE" sz="2400" b="1" dirty="0"/>
          </a:p>
        </p:txBody>
      </p:sp>
      <p:sp>
        <p:nvSpPr>
          <p:cNvPr id="38" name="TextBox 26">
            <a:extLst>
              <a:ext uri="{FF2B5EF4-FFF2-40B4-BE49-F238E27FC236}">
                <a16:creationId xmlns:a16="http://schemas.microsoft.com/office/drawing/2014/main" id="{946E62F5-34F9-4344-930E-739AD8F58B9F}"/>
              </a:ext>
            </a:extLst>
          </p:cNvPr>
          <p:cNvSpPr txBox="1"/>
          <p:nvPr/>
        </p:nvSpPr>
        <p:spPr>
          <a:xfrm>
            <a:off x="581854" y="1092968"/>
            <a:ext cx="5244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>
                <a:solidFill>
                  <a:schemeClr val="bg1">
                    <a:lumMod val="50000"/>
                  </a:schemeClr>
                </a:solidFill>
              </a:rPr>
              <a:t>What</a:t>
            </a:r>
            <a:r>
              <a:rPr lang="de-DE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b="1" dirty="0" err="1">
                <a:solidFill>
                  <a:schemeClr val="bg1">
                    <a:lumMod val="50000"/>
                  </a:schemeClr>
                </a:solidFill>
              </a:rPr>
              <a:t>results</a:t>
            </a:r>
            <a:r>
              <a:rPr lang="de-DE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b="1" dirty="0" err="1">
                <a:solidFill>
                  <a:schemeClr val="bg1">
                    <a:lumMod val="50000"/>
                  </a:schemeClr>
                </a:solidFill>
              </a:rPr>
              <a:t>did</a:t>
            </a:r>
            <a:r>
              <a:rPr lang="de-DE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b="1" dirty="0" err="1">
                <a:solidFill>
                  <a:schemeClr val="bg1">
                    <a:lumMod val="50000"/>
                  </a:schemeClr>
                </a:solidFill>
              </a:rPr>
              <a:t>you</a:t>
            </a:r>
            <a:r>
              <a:rPr lang="de-DE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b="1" dirty="0" err="1">
                <a:solidFill>
                  <a:schemeClr val="bg1">
                    <a:lumMod val="50000"/>
                  </a:schemeClr>
                </a:solidFill>
              </a:rPr>
              <a:t>achieve</a:t>
            </a:r>
            <a:r>
              <a:rPr lang="de-DE" b="1" dirty="0">
                <a:solidFill>
                  <a:schemeClr val="bg1">
                    <a:lumMod val="50000"/>
                  </a:schemeClr>
                </a:solidFill>
              </a:rPr>
              <a:t> so </a:t>
            </a:r>
            <a:r>
              <a:rPr lang="de-DE" b="1" dirty="0" err="1">
                <a:solidFill>
                  <a:schemeClr val="bg1">
                    <a:lumMod val="50000"/>
                  </a:schemeClr>
                </a:solidFill>
              </a:rPr>
              <a:t>far</a:t>
            </a:r>
            <a:r>
              <a:rPr lang="de-DE" b="1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28469-D399-41C8-BA1D-6937AF2A53C9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9153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5">
            <a:extLst>
              <a:ext uri="{FF2B5EF4-FFF2-40B4-BE49-F238E27FC236}">
                <a16:creationId xmlns:a16="http://schemas.microsoft.com/office/drawing/2014/main" id="{8F5882F0-B9E2-4232-970B-62C26DB23C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831404"/>
            <a:ext cx="8229600" cy="217803"/>
          </a:xfrm>
          <a:prstGeom prst="rect">
            <a:avLst/>
          </a:prstGeom>
        </p:spPr>
      </p:pic>
      <p:sp>
        <p:nvSpPr>
          <p:cNvPr id="5" name="TextBox 26">
            <a:extLst>
              <a:ext uri="{FF2B5EF4-FFF2-40B4-BE49-F238E27FC236}">
                <a16:creationId xmlns:a16="http://schemas.microsoft.com/office/drawing/2014/main" id="{A3E342CF-9FDA-4356-A569-B110ADD5A504}"/>
              </a:ext>
            </a:extLst>
          </p:cNvPr>
          <p:cNvSpPr txBox="1"/>
          <p:nvPr/>
        </p:nvSpPr>
        <p:spPr>
          <a:xfrm>
            <a:off x="581855" y="335145"/>
            <a:ext cx="5240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Plans and Goals for the Next 12 Months</a:t>
            </a:r>
            <a:endParaRPr lang="de-DE" sz="2400" b="1" dirty="0"/>
          </a:p>
        </p:txBody>
      </p:sp>
      <p:sp>
        <p:nvSpPr>
          <p:cNvPr id="38" name="TextBox 26">
            <a:extLst>
              <a:ext uri="{FF2B5EF4-FFF2-40B4-BE49-F238E27FC236}">
                <a16:creationId xmlns:a16="http://schemas.microsoft.com/office/drawing/2014/main" id="{946E62F5-34F9-4344-930E-739AD8F58B9F}"/>
              </a:ext>
            </a:extLst>
          </p:cNvPr>
          <p:cNvSpPr txBox="1"/>
          <p:nvPr/>
        </p:nvSpPr>
        <p:spPr>
          <a:xfrm>
            <a:off x="581854" y="1092968"/>
            <a:ext cx="81049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What are your 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next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planned steps? What are your goals that you want to achieve</a:t>
            </a:r>
          </a:p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until the next annual SPP-meeting?</a:t>
            </a:r>
          </a:p>
          <a:p>
            <a:endParaRPr lang="de-DE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28469-D399-41C8-BA1D-6937AF2A53C9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1988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5">
            <a:extLst>
              <a:ext uri="{FF2B5EF4-FFF2-40B4-BE49-F238E27FC236}">
                <a16:creationId xmlns:a16="http://schemas.microsoft.com/office/drawing/2014/main" id="{8F5882F0-B9E2-4232-970B-62C26DB23C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831404"/>
            <a:ext cx="8229600" cy="217803"/>
          </a:xfrm>
          <a:prstGeom prst="rect">
            <a:avLst/>
          </a:prstGeom>
        </p:spPr>
      </p:pic>
      <p:sp>
        <p:nvSpPr>
          <p:cNvPr id="5" name="TextBox 26">
            <a:extLst>
              <a:ext uri="{FF2B5EF4-FFF2-40B4-BE49-F238E27FC236}">
                <a16:creationId xmlns:a16="http://schemas.microsoft.com/office/drawing/2014/main" id="{A3E342CF-9FDA-4356-A569-B110ADD5A504}"/>
              </a:ext>
            </a:extLst>
          </p:cNvPr>
          <p:cNvSpPr txBox="1"/>
          <p:nvPr/>
        </p:nvSpPr>
        <p:spPr>
          <a:xfrm>
            <a:off x="581855" y="335145"/>
            <a:ext cx="17413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Publications</a:t>
            </a:r>
            <a:endParaRPr lang="de-DE" sz="2400" b="1" dirty="0"/>
          </a:p>
        </p:txBody>
      </p:sp>
      <p:sp>
        <p:nvSpPr>
          <p:cNvPr id="38" name="TextBox 26">
            <a:extLst>
              <a:ext uri="{FF2B5EF4-FFF2-40B4-BE49-F238E27FC236}">
                <a16:creationId xmlns:a16="http://schemas.microsoft.com/office/drawing/2014/main" id="{946E62F5-34F9-4344-930E-739AD8F58B9F}"/>
              </a:ext>
            </a:extLst>
          </p:cNvPr>
          <p:cNvSpPr txBox="1"/>
          <p:nvPr/>
        </p:nvSpPr>
        <p:spPr>
          <a:xfrm>
            <a:off x="581854" y="1092968"/>
            <a:ext cx="810494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>
                <a:solidFill>
                  <a:schemeClr val="bg1">
                    <a:lumMod val="50000"/>
                  </a:schemeClr>
                </a:solidFill>
              </a:rPr>
              <a:t>Where</a:t>
            </a:r>
            <a:r>
              <a:rPr lang="de-DE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b="1" dirty="0" err="1">
                <a:solidFill>
                  <a:schemeClr val="bg1">
                    <a:lumMod val="50000"/>
                  </a:schemeClr>
                </a:solidFill>
              </a:rPr>
              <a:t>did</a:t>
            </a:r>
            <a:r>
              <a:rPr lang="de-DE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b="1" dirty="0" err="1">
                <a:solidFill>
                  <a:schemeClr val="bg1">
                    <a:lumMod val="50000"/>
                  </a:schemeClr>
                </a:solidFill>
              </a:rPr>
              <a:t>you</a:t>
            </a:r>
            <a:r>
              <a:rPr lang="de-DE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b="1" dirty="0" err="1">
                <a:solidFill>
                  <a:schemeClr val="bg1">
                    <a:lumMod val="50000"/>
                  </a:schemeClr>
                </a:solidFill>
              </a:rPr>
              <a:t>publish</a:t>
            </a:r>
            <a:r>
              <a:rPr lang="de-DE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b="1" dirty="0" err="1">
                <a:solidFill>
                  <a:schemeClr val="bg1">
                    <a:lumMod val="50000"/>
                  </a:schemeClr>
                </a:solidFill>
              </a:rPr>
              <a:t>your</a:t>
            </a:r>
            <a:r>
              <a:rPr lang="de-DE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b="1" dirty="0" err="1">
                <a:solidFill>
                  <a:schemeClr val="bg1">
                    <a:lumMod val="50000"/>
                  </a:schemeClr>
                </a:solidFill>
              </a:rPr>
              <a:t>results</a:t>
            </a:r>
            <a:r>
              <a:rPr lang="de-DE" b="1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  <a:p>
            <a:endParaRPr lang="de-DE" b="1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de-DE" sz="2000" b="1" dirty="0">
                <a:solidFill>
                  <a:schemeClr val="bg1">
                    <a:lumMod val="50000"/>
                  </a:schemeClr>
                </a:solidFill>
              </a:rPr>
              <a:t>a) </a:t>
            </a:r>
            <a:r>
              <a:rPr lang="de-DE" sz="2000" b="1" dirty="0" err="1">
                <a:solidFill>
                  <a:schemeClr val="bg1">
                    <a:lumMod val="50000"/>
                  </a:schemeClr>
                </a:solidFill>
              </a:rPr>
              <a:t>Published</a:t>
            </a:r>
            <a:r>
              <a:rPr lang="de-DE" sz="2000" b="1" dirty="0">
                <a:solidFill>
                  <a:schemeClr val="bg1">
                    <a:lumMod val="50000"/>
                  </a:schemeClr>
                </a:solidFill>
              </a:rPr>
              <a:t> peer-</a:t>
            </a:r>
            <a:r>
              <a:rPr lang="de-DE" sz="2000" b="1" dirty="0" err="1">
                <a:solidFill>
                  <a:schemeClr val="bg1">
                    <a:lumMod val="50000"/>
                  </a:schemeClr>
                </a:solidFill>
              </a:rPr>
              <a:t>reviewed</a:t>
            </a:r>
            <a:r>
              <a:rPr lang="de-DE" sz="20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000" b="1" dirty="0" err="1">
                <a:solidFill>
                  <a:schemeClr val="bg1">
                    <a:lumMod val="50000"/>
                  </a:schemeClr>
                </a:solidFill>
              </a:rPr>
              <a:t>papers</a:t>
            </a:r>
            <a:endParaRPr lang="de-DE" sz="20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de-DE" sz="2000" b="1" dirty="0">
                <a:solidFill>
                  <a:schemeClr val="bg1">
                    <a:lumMod val="50000"/>
                  </a:schemeClr>
                </a:solidFill>
              </a:rPr>
              <a:t>	1) ….</a:t>
            </a:r>
          </a:p>
          <a:p>
            <a:endParaRPr lang="de-DE" sz="20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de-DE" sz="2000" b="1" dirty="0">
                <a:solidFill>
                  <a:schemeClr val="bg1">
                    <a:lumMod val="50000"/>
                  </a:schemeClr>
                </a:solidFill>
              </a:rPr>
              <a:t>b) </a:t>
            </a:r>
            <a:r>
              <a:rPr lang="de-DE" sz="2000" b="1" dirty="0" err="1">
                <a:solidFill>
                  <a:schemeClr val="bg1">
                    <a:lumMod val="50000"/>
                  </a:schemeClr>
                </a:solidFill>
              </a:rPr>
              <a:t>Submitted</a:t>
            </a:r>
            <a:r>
              <a:rPr lang="de-DE" sz="2000" b="1" dirty="0">
                <a:solidFill>
                  <a:schemeClr val="bg1">
                    <a:lumMod val="50000"/>
                  </a:schemeClr>
                </a:solidFill>
              </a:rPr>
              <a:t> peer-</a:t>
            </a:r>
            <a:r>
              <a:rPr lang="de-DE" sz="2000" b="1" dirty="0" err="1">
                <a:solidFill>
                  <a:schemeClr val="bg1">
                    <a:lumMod val="50000"/>
                  </a:schemeClr>
                </a:solidFill>
              </a:rPr>
              <a:t>reviewed</a:t>
            </a:r>
            <a:r>
              <a:rPr lang="de-DE" sz="20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000" b="1" dirty="0" err="1">
                <a:solidFill>
                  <a:schemeClr val="bg1">
                    <a:lumMod val="50000"/>
                  </a:schemeClr>
                </a:solidFill>
              </a:rPr>
              <a:t>papers</a:t>
            </a:r>
            <a:endParaRPr lang="de-DE" sz="20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de-DE" sz="2000" b="1" dirty="0">
                <a:solidFill>
                  <a:schemeClr val="bg1">
                    <a:lumMod val="50000"/>
                  </a:schemeClr>
                </a:solidFill>
              </a:rPr>
              <a:t>	1) …</a:t>
            </a:r>
          </a:p>
          <a:p>
            <a:endParaRPr lang="de-DE" sz="20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de-DE" sz="2000" b="1" dirty="0">
                <a:solidFill>
                  <a:schemeClr val="bg1">
                    <a:lumMod val="50000"/>
                  </a:schemeClr>
                </a:solidFill>
              </a:rPr>
              <a:t>c) Non-</a:t>
            </a:r>
            <a:r>
              <a:rPr lang="de-DE" sz="2000" b="1" dirty="0" err="1">
                <a:solidFill>
                  <a:schemeClr val="bg1">
                    <a:lumMod val="50000"/>
                  </a:schemeClr>
                </a:solidFill>
              </a:rPr>
              <a:t>reviewed</a:t>
            </a:r>
            <a:r>
              <a:rPr lang="de-DE" sz="20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000" b="1" dirty="0" err="1">
                <a:solidFill>
                  <a:schemeClr val="bg1">
                    <a:lumMod val="50000"/>
                  </a:schemeClr>
                </a:solidFill>
              </a:rPr>
              <a:t>or</a:t>
            </a:r>
            <a:r>
              <a:rPr lang="de-DE" sz="20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000" b="1" dirty="0" err="1">
                <a:solidFill>
                  <a:schemeClr val="bg1">
                    <a:lumMod val="50000"/>
                  </a:schemeClr>
                </a:solidFill>
              </a:rPr>
              <a:t>conference</a:t>
            </a:r>
            <a:r>
              <a:rPr lang="de-DE" sz="20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000" b="1" dirty="0" err="1">
                <a:solidFill>
                  <a:schemeClr val="bg1">
                    <a:lumMod val="50000"/>
                  </a:schemeClr>
                </a:solidFill>
              </a:rPr>
              <a:t>papers</a:t>
            </a:r>
            <a:endParaRPr lang="de-DE" sz="2000" b="1" dirty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de-DE" sz="2000" b="1" dirty="0">
                <a:solidFill>
                  <a:schemeClr val="bg1">
                    <a:lumMod val="50000"/>
                  </a:schemeClr>
                </a:solidFill>
              </a:rPr>
              <a:t>1) </a:t>
            </a:r>
            <a:r>
              <a:rPr lang="de-DE" sz="2000" b="1" dirty="0" smtClean="0">
                <a:solidFill>
                  <a:schemeClr val="bg1">
                    <a:lumMod val="50000"/>
                  </a:schemeClr>
                </a:solidFill>
              </a:rPr>
              <a:t>….</a:t>
            </a:r>
            <a:endParaRPr lang="de-DE" sz="2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28469-D399-41C8-BA1D-6937AF2A53C9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887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5">
            <a:extLst>
              <a:ext uri="{FF2B5EF4-FFF2-40B4-BE49-F238E27FC236}">
                <a16:creationId xmlns:a16="http://schemas.microsoft.com/office/drawing/2014/main" id="{8F5882F0-B9E2-4232-970B-62C26DB23C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831404"/>
            <a:ext cx="8229600" cy="217803"/>
          </a:xfrm>
          <a:prstGeom prst="rect">
            <a:avLst/>
          </a:prstGeom>
        </p:spPr>
      </p:pic>
      <p:sp>
        <p:nvSpPr>
          <p:cNvPr id="5" name="TextBox 26">
            <a:extLst>
              <a:ext uri="{FF2B5EF4-FFF2-40B4-BE49-F238E27FC236}">
                <a16:creationId xmlns:a16="http://schemas.microsoft.com/office/drawing/2014/main" id="{A3E342CF-9FDA-4356-A569-B110ADD5A504}"/>
              </a:ext>
            </a:extLst>
          </p:cNvPr>
          <p:cNvSpPr txBox="1"/>
          <p:nvPr/>
        </p:nvSpPr>
        <p:spPr>
          <a:xfrm>
            <a:off x="581852" y="335149"/>
            <a:ext cx="56388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/>
              <a:t>Inter-Project </a:t>
            </a:r>
            <a:r>
              <a:rPr lang="de-DE" sz="2400" b="1" dirty="0" err="1"/>
              <a:t>Collaborations</a:t>
            </a:r>
            <a:r>
              <a:rPr lang="de-DE" sz="2400" b="1" dirty="0"/>
              <a:t> </a:t>
            </a:r>
            <a:r>
              <a:rPr lang="de-DE" sz="2400" b="1" dirty="0" err="1"/>
              <a:t>within</a:t>
            </a:r>
            <a:r>
              <a:rPr lang="de-DE" sz="2400" b="1" dirty="0"/>
              <a:t> </a:t>
            </a:r>
            <a:r>
              <a:rPr lang="de-DE" sz="2400" b="1" dirty="0" err="1"/>
              <a:t>the</a:t>
            </a:r>
            <a:r>
              <a:rPr lang="de-DE" sz="2400" b="1" dirty="0"/>
              <a:t> SPP</a:t>
            </a:r>
          </a:p>
          <a:p>
            <a:endParaRPr lang="de-DE" sz="2400" b="1" dirty="0"/>
          </a:p>
        </p:txBody>
      </p:sp>
      <p:sp>
        <p:nvSpPr>
          <p:cNvPr id="38" name="TextBox 26">
            <a:extLst>
              <a:ext uri="{FF2B5EF4-FFF2-40B4-BE49-F238E27FC236}">
                <a16:creationId xmlns:a16="http://schemas.microsoft.com/office/drawing/2014/main" id="{946E62F5-34F9-4344-930E-739AD8F58B9F}"/>
              </a:ext>
            </a:extLst>
          </p:cNvPr>
          <p:cNvSpPr txBox="1"/>
          <p:nvPr/>
        </p:nvSpPr>
        <p:spPr>
          <a:xfrm>
            <a:off x="581850" y="1092970"/>
            <a:ext cx="78912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Please name and describe all concrete collaborations </a:t>
            </a:r>
          </a:p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with funded SPP 2122 projects.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28469-D399-41C8-BA1D-6937AF2A53C9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0635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5">
            <a:extLst>
              <a:ext uri="{FF2B5EF4-FFF2-40B4-BE49-F238E27FC236}">
                <a16:creationId xmlns:a16="http://schemas.microsoft.com/office/drawing/2014/main" id="{8F5882F0-B9E2-4232-970B-62C26DB23C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831404"/>
            <a:ext cx="8229600" cy="217803"/>
          </a:xfrm>
          <a:prstGeom prst="rect">
            <a:avLst/>
          </a:prstGeom>
        </p:spPr>
      </p:pic>
      <p:sp>
        <p:nvSpPr>
          <p:cNvPr id="5" name="TextBox 26">
            <a:extLst>
              <a:ext uri="{FF2B5EF4-FFF2-40B4-BE49-F238E27FC236}">
                <a16:creationId xmlns:a16="http://schemas.microsoft.com/office/drawing/2014/main" id="{A3E342CF-9FDA-4356-A569-B110ADD5A504}"/>
              </a:ext>
            </a:extLst>
          </p:cNvPr>
          <p:cNvSpPr txBox="1"/>
          <p:nvPr/>
        </p:nvSpPr>
        <p:spPr>
          <a:xfrm>
            <a:off x="581855" y="335149"/>
            <a:ext cx="29302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err="1"/>
              <a:t>Interlaboratory</a:t>
            </a:r>
            <a:r>
              <a:rPr lang="de-DE" sz="2400" b="1" dirty="0"/>
              <a:t> Study</a:t>
            </a:r>
          </a:p>
          <a:p>
            <a:endParaRPr lang="de-DE" sz="2400" b="1" dirty="0"/>
          </a:p>
        </p:txBody>
      </p:sp>
      <p:sp>
        <p:nvSpPr>
          <p:cNvPr id="38" name="TextBox 26">
            <a:extLst>
              <a:ext uri="{FF2B5EF4-FFF2-40B4-BE49-F238E27FC236}">
                <a16:creationId xmlns:a16="http://schemas.microsoft.com/office/drawing/2014/main" id="{946E62F5-34F9-4344-930E-739AD8F58B9F}"/>
              </a:ext>
            </a:extLst>
          </p:cNvPr>
          <p:cNvSpPr txBox="1"/>
          <p:nvPr/>
        </p:nvSpPr>
        <p:spPr>
          <a:xfrm>
            <a:off x="581850" y="1092966"/>
            <a:ext cx="7891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Please name and describe your contribution to the </a:t>
            </a:r>
            <a:r>
              <a:rPr lang="en-US" b="1" dirty="0" err="1">
                <a:solidFill>
                  <a:schemeClr val="bg1">
                    <a:lumMod val="50000"/>
                  </a:schemeClr>
                </a:solidFill>
              </a:rPr>
              <a:t>interlaboratory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 study.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28469-D399-41C8-BA1D-6937AF2A53C9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8702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28469-D399-41C8-BA1D-6937AF2A53C9}" type="slidenum">
              <a:rPr lang="de-DE" smtClean="0"/>
              <a:t>8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1143000" y="2348502"/>
            <a:ext cx="6858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300" b="1" dirty="0" err="1"/>
              <a:t>Thank</a:t>
            </a:r>
            <a:r>
              <a:rPr lang="de-DE" sz="3300" b="1" dirty="0"/>
              <a:t> </a:t>
            </a:r>
            <a:r>
              <a:rPr lang="de-DE" sz="3300" b="1" dirty="0" err="1"/>
              <a:t>you</a:t>
            </a:r>
            <a:r>
              <a:rPr lang="de-DE" sz="3300" b="1" dirty="0"/>
              <a:t> </a:t>
            </a:r>
            <a:r>
              <a:rPr lang="de-DE" sz="3300" b="1" dirty="0" err="1"/>
              <a:t>for</a:t>
            </a:r>
            <a:r>
              <a:rPr lang="de-DE" sz="3300" b="1" dirty="0"/>
              <a:t> </a:t>
            </a:r>
            <a:r>
              <a:rPr lang="de-DE" sz="3300" b="1" dirty="0" err="1"/>
              <a:t>your</a:t>
            </a:r>
            <a:r>
              <a:rPr lang="de-DE" sz="3300" b="1" dirty="0"/>
              <a:t> </a:t>
            </a:r>
            <a:r>
              <a:rPr lang="de-DE" sz="3300" b="1" dirty="0" err="1"/>
              <a:t>attention</a:t>
            </a:r>
            <a:r>
              <a:rPr lang="de-DE" sz="3300" b="1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155580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</Words>
  <Application>Microsoft Office PowerPoint</Application>
  <PresentationFormat>Bildschirmpräsentation (16:10)</PresentationFormat>
  <Paragraphs>37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Title of the Project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Bilal Goekce</dc:creator>
  <cp:lastModifiedBy>Tobias Teckentrup</cp:lastModifiedBy>
  <cp:revision>150</cp:revision>
  <dcterms:created xsi:type="dcterms:W3CDTF">2017-08-22T20:38:38Z</dcterms:created>
  <dcterms:modified xsi:type="dcterms:W3CDTF">2023-12-10T10:56:37Z</dcterms:modified>
</cp:coreProperties>
</file>